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705" r:id="rId3"/>
    <p:sldMasterId id="2147483723" r:id="rId4"/>
    <p:sldMasterId id="2147483741" r:id="rId5"/>
    <p:sldMasterId id="2147483759" r:id="rId6"/>
    <p:sldMasterId id="2147483777" r:id="rId7"/>
    <p:sldMasterId id="2147483794" r:id="rId8"/>
    <p:sldMasterId id="2147483812" r:id="rId9"/>
    <p:sldMasterId id="2147483824" r:id="rId10"/>
  </p:sldMasterIdLst>
  <p:sldIdLst>
    <p:sldId id="256" r:id="rId11"/>
    <p:sldId id="257" r:id="rId12"/>
    <p:sldId id="259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6930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41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1464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17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38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558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711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26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682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3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409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55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884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0469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335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1163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225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423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049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8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534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334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43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198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343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143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776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50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29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10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947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46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30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0061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596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313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026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4392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6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673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579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3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944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939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661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028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11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137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29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95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757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739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3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192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037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636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830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907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204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118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0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34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8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0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2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43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09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70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5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2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1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36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37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2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20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78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42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20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76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10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82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55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1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27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07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09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23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6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94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11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15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75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6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81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10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0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66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13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07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61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0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3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4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88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1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89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72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03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56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45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2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823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962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77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61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21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58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927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877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75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4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89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50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61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606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46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41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34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145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7695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2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043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379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580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50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4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712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9265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9966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282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9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31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43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86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6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0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48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6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9276" y="197709"/>
            <a:ext cx="5469923" cy="1248032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3">
                    <a:lumMod val="50000"/>
                  </a:schemeClr>
                </a:solidFill>
                <a:latin typeface="Bernard MT Condensed" panose="02050806060905020404" pitchFamily="18" charset="0"/>
              </a:rPr>
              <a:t>GROWINATOR</a:t>
            </a:r>
            <a:endParaRPr lang="en-US" sz="8000" dirty="0">
              <a:solidFill>
                <a:schemeClr val="accent3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874" y="5189838"/>
            <a:ext cx="3744097" cy="1482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</a:rPr>
              <a:t>Zachary Blanchard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</a:rPr>
              <a:t>ELT2720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</a:rPr>
              <a:t>4/20/2016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" y="1445741"/>
            <a:ext cx="6703026" cy="3744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6820" y="2354340"/>
            <a:ext cx="486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“DESTROYS YOUR FRESH VEGETABLE </a:t>
            </a:r>
            <a:r>
              <a:rPr lang="en-US" sz="2000" dirty="0" smtClean="0"/>
              <a:t>BILL!”     </a:t>
            </a:r>
            <a:r>
              <a:rPr lang="en-US" sz="2000" dirty="0" smtClean="0"/>
              <a:t>–John Connor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90828" y="3743092"/>
            <a:ext cx="4408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“Has your crops saying ‘I’ll be back’ after you harvest!”                                                      –The Terminator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753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98667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Yu Mincho Light" panose="02020300000000000000" pitchFamily="18" charset="-128"/>
                <a:ea typeface="Yu Mincho Light" panose="02020300000000000000" pitchFamily="18" charset="-128"/>
              </a:rPr>
              <a:t>LIGHTING SYSTEM</a:t>
            </a:r>
            <a:endParaRPr lang="en-US" sz="4800" dirty="0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926" y="2175310"/>
            <a:ext cx="4964229" cy="3379232"/>
          </a:xfrm>
        </p:spPr>
        <p:txBody>
          <a:bodyPr/>
          <a:lstStyle/>
          <a:p>
            <a:r>
              <a:rPr lang="en-US" dirty="0" smtClean="0"/>
              <a:t>Cree XP-E 3W LEDs</a:t>
            </a:r>
          </a:p>
          <a:p>
            <a:pPr lvl="1"/>
            <a:r>
              <a:rPr lang="en-US" dirty="0" smtClean="0"/>
              <a:t>2 White</a:t>
            </a:r>
          </a:p>
          <a:p>
            <a:pPr lvl="1"/>
            <a:r>
              <a:rPr lang="en-US" dirty="0" smtClean="0"/>
              <a:t>2 Red</a:t>
            </a:r>
          </a:p>
          <a:p>
            <a:pPr lvl="1"/>
            <a:r>
              <a:rPr lang="en-US" dirty="0" smtClean="0"/>
              <a:t>2 Royal Blue</a:t>
            </a:r>
          </a:p>
          <a:p>
            <a:r>
              <a:rPr lang="en-US" dirty="0" smtClean="0"/>
              <a:t>Measured Forward Voltage</a:t>
            </a:r>
          </a:p>
          <a:p>
            <a:pPr lvl="1"/>
            <a:r>
              <a:rPr lang="en-US" dirty="0" smtClean="0"/>
              <a:t>16.93V</a:t>
            </a:r>
          </a:p>
          <a:p>
            <a:pPr lvl="1"/>
            <a:r>
              <a:rPr lang="en-US" dirty="0" smtClean="0"/>
              <a:t>16.86V</a:t>
            </a:r>
          </a:p>
          <a:p>
            <a:r>
              <a:rPr lang="en-US" dirty="0" smtClean="0"/>
              <a:t>Large Heat Sink </a:t>
            </a:r>
          </a:p>
          <a:p>
            <a:pPr lvl="1"/>
            <a:r>
              <a:rPr lang="en-US" dirty="0" smtClean="0"/>
              <a:t>Heating concerns for Red LEDs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8" y="2056308"/>
            <a:ext cx="4052852" cy="34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568" y="422305"/>
            <a:ext cx="5189095" cy="79492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WAVELENGTH</a:t>
            </a:r>
            <a:endParaRPr lang="en-US" sz="66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15840"/>
            <a:ext cx="5143500" cy="4736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3" y="2002055"/>
            <a:ext cx="5678950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53" y="4196615"/>
            <a:ext cx="5678950" cy="2252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6751" y="1478835"/>
            <a:ext cx="524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From CREE datasheet:</a:t>
            </a:r>
            <a:endParaRPr lang="en-US" sz="28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1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502" y="273484"/>
            <a:ext cx="4886425" cy="11991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HEAT CONCERNS</a:t>
            </a:r>
            <a:br>
              <a:rPr lang="en-US" dirty="0" smtClean="0"/>
            </a:br>
            <a:r>
              <a:rPr lang="en-US" dirty="0" smtClean="0"/>
              <a:t>And Light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053" y="1698104"/>
            <a:ext cx="3404937" cy="2637322"/>
          </a:xfrm>
        </p:spPr>
        <p:txBody>
          <a:bodyPr/>
          <a:lstStyle/>
          <a:p>
            <a:r>
              <a:rPr lang="en-US" dirty="0" smtClean="0"/>
              <a:t>Red LEDs lose light output fast with heat</a:t>
            </a:r>
          </a:p>
          <a:p>
            <a:r>
              <a:rPr lang="en-US" dirty="0" smtClean="0"/>
              <a:t>Large heat sink:</a:t>
            </a:r>
          </a:p>
          <a:p>
            <a:pPr lvl="1"/>
            <a:r>
              <a:rPr lang="en-US" dirty="0" smtClean="0"/>
              <a:t>4.7°C/W</a:t>
            </a:r>
          </a:p>
          <a:p>
            <a:r>
              <a:rPr lang="en-US" dirty="0" smtClean="0"/>
              <a:t>Industrial light output:</a:t>
            </a:r>
          </a:p>
          <a:p>
            <a:pPr lvl="1"/>
            <a:r>
              <a:rPr lang="en-US" dirty="0" smtClean="0"/>
              <a:t>110-140 Lumens/Watt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1698104"/>
            <a:ext cx="6229323" cy="2070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1" y="3769046"/>
            <a:ext cx="6229323" cy="115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1" y="4335426"/>
            <a:ext cx="4256814" cy="2239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0" y="4878023"/>
            <a:ext cx="6229324" cy="16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4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78" y="368968"/>
            <a:ext cx="3246886" cy="911192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anose="02050806060905020404" pitchFamily="18" charset="0"/>
              </a:rPr>
              <a:t>POWER:</a:t>
            </a:r>
            <a:endParaRPr lang="en-US" sz="6600" dirty="0">
              <a:solidFill>
                <a:schemeClr val="tx1">
                  <a:lumMod val="50000"/>
                  <a:lumOff val="50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78" y="1448321"/>
            <a:ext cx="2104367" cy="3422064"/>
          </a:xfrm>
        </p:spPr>
        <p:txBody>
          <a:bodyPr/>
          <a:lstStyle/>
          <a:p>
            <a:r>
              <a:rPr lang="en-US" dirty="0" smtClean="0"/>
              <a:t>Main Supply</a:t>
            </a:r>
          </a:p>
          <a:p>
            <a:pPr lvl="1"/>
            <a:r>
              <a:rPr lang="en-US" dirty="0" smtClean="0"/>
              <a:t>24V 5A</a:t>
            </a:r>
          </a:p>
          <a:p>
            <a:r>
              <a:rPr lang="en-US" dirty="0" smtClean="0"/>
              <a:t>LM7805</a:t>
            </a:r>
          </a:p>
          <a:p>
            <a:pPr lvl="1"/>
            <a:r>
              <a:rPr lang="en-US" dirty="0" smtClean="0"/>
              <a:t>Down to 5V</a:t>
            </a:r>
          </a:p>
          <a:p>
            <a:r>
              <a:rPr lang="en-US" dirty="0" smtClean="0"/>
              <a:t>LM7812</a:t>
            </a:r>
          </a:p>
          <a:p>
            <a:pPr lvl="1"/>
            <a:r>
              <a:rPr lang="en-US" dirty="0" smtClean="0"/>
              <a:t>Down to 12V</a:t>
            </a:r>
          </a:p>
          <a:p>
            <a:r>
              <a:rPr lang="en-US" dirty="0" smtClean="0"/>
              <a:t>Buck Converter</a:t>
            </a:r>
          </a:p>
          <a:p>
            <a:pPr lvl="1"/>
            <a:r>
              <a:rPr lang="en-US" dirty="0" smtClean="0"/>
              <a:t>Constant 700mA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09" y="657954"/>
            <a:ext cx="2986051" cy="2582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99" y="3303771"/>
            <a:ext cx="3024924" cy="3133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35" y="1420247"/>
            <a:ext cx="2548809" cy="18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99" y="272716"/>
            <a:ext cx="7771241" cy="76681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POWER REASONING: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1282446"/>
            <a:ext cx="8595361" cy="2712038"/>
          </a:xfrm>
        </p:spPr>
      </p:pic>
      <p:sp>
        <p:nvSpPr>
          <p:cNvPr id="5" name="TextBox 4"/>
          <p:cNvSpPr txBox="1"/>
          <p:nvPr/>
        </p:nvSpPr>
        <p:spPr>
          <a:xfrm>
            <a:off x="731519" y="3995678"/>
            <a:ext cx="29068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24V 5A standard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Cost effective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Allows Expansion of system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LM78XX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Easy onboard fix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BUCKPUCK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Allows for LEDs up to 32V forward voltage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04" y="4016942"/>
            <a:ext cx="5515275" cy="119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04" y="5207267"/>
            <a:ext cx="5515275" cy="16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988" y="204632"/>
            <a:ext cx="4391117" cy="1008151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Schematic</a:t>
            </a:r>
            <a:endParaRPr lang="en-US" sz="54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13" y="1347538"/>
            <a:ext cx="9856269" cy="53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9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650" y="118008"/>
            <a:ext cx="5732222" cy="998527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BOARD LAYOUT</a:t>
            </a:r>
            <a:endParaRPr lang="en-US" sz="48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7" y="1116535"/>
            <a:ext cx="9599089" cy="55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38" y="155448"/>
            <a:ext cx="9905998" cy="134416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PIN ASSIGNMENTS</a:t>
            </a:r>
            <a:br>
              <a:rPr lang="en-US" sz="4000" dirty="0" smtClean="0">
                <a:solidFill>
                  <a:schemeClr val="bg1"/>
                </a:solidFill>
                <a:latin typeface="Felix Titling" panose="04060505060202020A04" pitchFamily="82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And Switch choices</a:t>
            </a:r>
            <a:endParaRPr lang="en-US" sz="40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36" y="1675079"/>
            <a:ext cx="5763725" cy="205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1038" y="1675079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Need 9 Analog to Digital Converters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 GPIO pins for the LED arrays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 GPIO pins for the water pumps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1038" y="3408918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Need a 5 switches for the arrays and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N-channel MOSFET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On voltage well within the 3.3V output from the micro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Fairchild FQP30N06L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60V 32A Max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1~2.5V On gate voltage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47" y="5466584"/>
            <a:ext cx="5830114" cy="1152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86" y="4371056"/>
            <a:ext cx="1654236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64592"/>
            <a:ext cx="9905998" cy="1086691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Programming</a:t>
            </a:r>
            <a:r>
              <a:rPr lang="en-US" sz="44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 </a:t>
            </a:r>
            <a:endParaRPr lang="en-US" sz="44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96" y="1251284"/>
            <a:ext cx="6793614" cy="4639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412" y="1251284"/>
            <a:ext cx="27760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Delay functions for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Assurance that only one pump is on at a time due to constraints of the LM7812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Define length of time LED arrays are on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Checking sensors and checking them against a defined percentage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Maintain a moisture content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58634"/>
            <a:ext cx="9905998" cy="99467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Programming </a:t>
            </a:r>
            <a:r>
              <a:rPr lang="en-US" sz="4400" dirty="0" err="1" smtClean="0">
                <a:solidFill>
                  <a:schemeClr val="bg1"/>
                </a:solidFill>
                <a:latin typeface="Felix Titling" panose="04060505060202020A04" pitchFamily="82" charset="0"/>
              </a:rPr>
              <a:t>COntinued</a:t>
            </a:r>
            <a:endParaRPr lang="en-US" sz="4400" dirty="0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96" y="1506886"/>
            <a:ext cx="6089515" cy="1476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95" y="2983832"/>
            <a:ext cx="6089515" cy="1655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49" y="4639377"/>
            <a:ext cx="6188161" cy="1476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1413" y="2013419"/>
            <a:ext cx="36317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Set up ADC as a 12 bit converter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Find a way to determine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moisture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percentage in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the planting medium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Set up a function to determine this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1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800934"/>
            <a:ext cx="7089289" cy="956534"/>
          </a:xfrm>
        </p:spPr>
        <p:txBody>
          <a:bodyPr/>
          <a:lstStyle/>
          <a:p>
            <a:r>
              <a:rPr lang="en-US" sz="4800" dirty="0" smtClean="0"/>
              <a:t>What is </a:t>
            </a:r>
            <a:r>
              <a:rPr lang="en-US" sz="4800" dirty="0" smtClean="0"/>
              <a:t>Hydroponics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Soilless growing</a:t>
            </a:r>
          </a:p>
          <a:p>
            <a:pPr lvl="1"/>
            <a:r>
              <a:rPr lang="en-US" dirty="0" smtClean="0"/>
              <a:t>Perlite / Vermiculite </a:t>
            </a:r>
          </a:p>
          <a:p>
            <a:pPr lvl="1"/>
            <a:r>
              <a:rPr lang="en-US" dirty="0" smtClean="0"/>
              <a:t>Peat or Coir</a:t>
            </a:r>
          </a:p>
          <a:p>
            <a:pPr lvl="1"/>
            <a:r>
              <a:rPr lang="en-US" dirty="0" smtClean="0"/>
              <a:t>Expanded clay balls</a:t>
            </a:r>
          </a:p>
          <a:p>
            <a:pPr lvl="1"/>
            <a:r>
              <a:rPr lang="en-US" dirty="0" smtClean="0"/>
              <a:t>Rockwool</a:t>
            </a:r>
            <a:endParaRPr lang="en-US" dirty="0"/>
          </a:p>
          <a:p>
            <a:r>
              <a:rPr lang="en-US" dirty="0" smtClean="0"/>
              <a:t>Continuous-Flow Culture</a:t>
            </a:r>
          </a:p>
          <a:p>
            <a:r>
              <a:rPr lang="en-US" dirty="0" err="1" smtClean="0"/>
              <a:t>Aeroponics</a:t>
            </a:r>
            <a:endParaRPr lang="en-US" dirty="0" smtClean="0"/>
          </a:p>
          <a:p>
            <a:r>
              <a:rPr lang="en-US" dirty="0" smtClean="0"/>
              <a:t>Flood and Drain Sub-Irrigation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31" y="86958"/>
            <a:ext cx="2510117" cy="1882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22" y="740838"/>
            <a:ext cx="2332965" cy="15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62" y="2222351"/>
            <a:ext cx="1929653" cy="1209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2" y="2595933"/>
            <a:ext cx="2786200" cy="1857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04" y="3619893"/>
            <a:ext cx="3087444" cy="1799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4" y="4759886"/>
            <a:ext cx="28765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Ethical Concerns: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21265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Low Power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Use of Two 12 Watt LED arrays opposed to 400~1000 Watt traditional high insanity grow bulbs.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Less On-Time with pumps since they are only turning on when moisture gets to </a:t>
            </a:r>
            <a:r>
              <a:rPr lang="en-US" dirty="0" smtClean="0">
                <a:solidFill>
                  <a:schemeClr val="tx1"/>
                </a:solidFill>
              </a:rPr>
              <a:t>low.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pposed </a:t>
            </a:r>
            <a:r>
              <a:rPr lang="en-US" dirty="0" smtClean="0">
                <a:solidFill>
                  <a:schemeClr val="tx1"/>
                </a:solidFill>
              </a:rPr>
              <a:t>to continuous </a:t>
            </a:r>
            <a:r>
              <a:rPr lang="en-US" dirty="0" smtClean="0">
                <a:solidFill>
                  <a:schemeClr val="tx1"/>
                </a:solidFill>
              </a:rPr>
              <a:t>flow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that is</a:t>
            </a:r>
            <a:r>
              <a:rPr lang="en-US" dirty="0" smtClean="0">
                <a:solidFill>
                  <a:schemeClr val="tx1"/>
                </a:solidFill>
              </a:rPr>
              <a:t> traditionally </a:t>
            </a:r>
            <a:r>
              <a:rPr lang="en-US" dirty="0" smtClean="0">
                <a:solidFill>
                  <a:schemeClr val="tx1"/>
                </a:solidFill>
              </a:rPr>
              <a:t>always 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Knowing what you are putting into the plants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You will know and can decide on pesticides that </a:t>
            </a:r>
            <a:r>
              <a:rPr lang="en-US" dirty="0" smtClean="0">
                <a:solidFill>
                  <a:schemeClr val="tx1"/>
                </a:solidFill>
              </a:rPr>
              <a:t>may or may not need to </a:t>
            </a:r>
            <a:r>
              <a:rPr lang="en-US" dirty="0" smtClean="0">
                <a:solidFill>
                  <a:schemeClr val="tx1"/>
                </a:solidFill>
              </a:rPr>
              <a:t>be </a:t>
            </a:r>
            <a:r>
              <a:rPr lang="en-US" dirty="0" smtClean="0">
                <a:solidFill>
                  <a:schemeClr val="tx1"/>
                </a:solidFill>
              </a:rPr>
              <a:t>used.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pposed </a:t>
            </a:r>
            <a:r>
              <a:rPr lang="en-US" dirty="0" smtClean="0">
                <a:solidFill>
                  <a:schemeClr val="tx1"/>
                </a:solidFill>
              </a:rPr>
              <a:t>to just guessing with grocery store vegetables.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You will decide upon the nutrients used and can </a:t>
            </a:r>
            <a:r>
              <a:rPr lang="en-US" dirty="0" smtClean="0">
                <a:solidFill>
                  <a:schemeClr val="tx1"/>
                </a:solidFill>
              </a:rPr>
              <a:t>decide whether or not </a:t>
            </a:r>
            <a:r>
              <a:rPr lang="en-US" dirty="0" smtClean="0">
                <a:solidFill>
                  <a:schemeClr val="tx1"/>
                </a:solidFill>
              </a:rPr>
              <a:t>to grow fully organic.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Price/Satisfaction/Health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Organic vegetables are expensive!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Producing your own food is satisfying to </a:t>
            </a:r>
            <a:r>
              <a:rPr lang="en-US" dirty="0" smtClean="0">
                <a:solidFill>
                  <a:schemeClr val="tx1"/>
                </a:solidFill>
              </a:rPr>
              <a:t>many people!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Having plants in your house naturally cleans the air!</a:t>
            </a:r>
          </a:p>
        </p:txBody>
      </p:sp>
    </p:spTree>
    <p:extLst>
      <p:ext uri="{BB962C8B-B14F-4D97-AF65-F5344CB8AC3E}">
        <p14:creationId xmlns:p14="http://schemas.microsoft.com/office/powerpoint/2010/main" val="24830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>
                    <a:lumMod val="75000"/>
                  </a:schemeClr>
                </a:solidFill>
              </a:rPr>
              <a:t>THANK YOU for Your Time</a:t>
            </a:r>
            <a:endParaRPr lang="en-US" sz="4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solidFill>
                  <a:schemeClr val="tx1">
                    <a:lumMod val="75000"/>
                  </a:schemeClr>
                </a:solidFill>
              </a:rPr>
              <a:t>QUESTIONS?</a:t>
            </a:r>
            <a:endParaRPr lang="en-US" sz="9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9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750" y="623942"/>
            <a:ext cx="8552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Light</a:t>
            </a:r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Spectrum and Growing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4" y="1850315"/>
            <a:ext cx="6606824" cy="4518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078" y="1807285"/>
            <a:ext cx="49270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Two Wave Bands to focus on: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Blues: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Critical to plant grow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Where Leaves are growing and the majority of upward growth comes from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Only place where plants produce Beta </a:t>
            </a:r>
            <a:r>
              <a:rPr lang="en-US" sz="2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Carotine</a:t>
            </a:r>
            <a:endParaRPr lang="en-US" sz="22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Reds: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Where plants form flowers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Necessary for anything that “fruits”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92331"/>
            <a:ext cx="8761413" cy="1330107"/>
          </a:xfrm>
        </p:spPr>
        <p:txBody>
          <a:bodyPr/>
          <a:lstStyle/>
          <a:p>
            <a:pPr algn="ctr"/>
            <a:r>
              <a:rPr lang="en-US" sz="7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Nutrients</a:t>
            </a:r>
            <a:endParaRPr lang="en-US" sz="7200" dirty="0">
              <a:solidFill>
                <a:schemeClr val="accent3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8833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Nitrogen</a:t>
            </a:r>
          </a:p>
          <a:p>
            <a:r>
              <a:rPr lang="en-US" sz="3200" dirty="0" smtClean="0"/>
              <a:t>Phosphorus</a:t>
            </a:r>
            <a:endParaRPr lang="en-US" sz="3200" dirty="0"/>
          </a:p>
          <a:p>
            <a:r>
              <a:rPr lang="en-US" sz="3200" dirty="0" smtClean="0"/>
              <a:t>Potassium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Miscellaneous Minerals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PH Level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54" y="2509257"/>
            <a:ext cx="5360558" cy="40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98524"/>
            <a:ext cx="10018712" cy="1056939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Problem Statement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033" y="1506069"/>
            <a:ext cx="8111266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Design a self functioning hydroponic system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Proper light spectrum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Self watering when needed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Sized to function in an indoor environment</a:t>
            </a:r>
          </a:p>
        </p:txBody>
      </p:sp>
    </p:spTree>
    <p:extLst>
      <p:ext uri="{BB962C8B-B14F-4D97-AF65-F5344CB8AC3E}">
        <p14:creationId xmlns:p14="http://schemas.microsoft.com/office/powerpoint/2010/main" val="2671609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27609"/>
            <a:ext cx="9601195" cy="620424"/>
          </a:xfrm>
        </p:spPr>
        <p:txBody>
          <a:bodyPr>
            <a:noAutofit/>
          </a:bodyPr>
          <a:lstStyle/>
          <a:p>
            <a:r>
              <a:rPr lang="en-US" dirty="0" smtClean="0"/>
              <a:t>The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" y="1432875"/>
            <a:ext cx="10482606" cy="4442464"/>
          </a:xfrm>
        </p:spPr>
      </p:pic>
    </p:spTree>
    <p:extLst>
      <p:ext uri="{BB962C8B-B14F-4D97-AF65-F5344CB8AC3E}">
        <p14:creationId xmlns:p14="http://schemas.microsoft.com/office/powerpoint/2010/main" val="111492665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01168"/>
            <a:ext cx="10364451" cy="112801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rPr>
              <a:t>WATER SYSTEM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Nyala" panose="0200050407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773203"/>
            <a:ext cx="5043966" cy="34241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diameter PVC Tubing</a:t>
            </a:r>
          </a:p>
          <a:p>
            <a:r>
              <a:rPr lang="en-US" dirty="0" smtClean="0"/>
              <a:t>Gravity fed</a:t>
            </a:r>
          </a:p>
          <a:p>
            <a:r>
              <a:rPr lang="en-US" dirty="0" smtClean="0"/>
              <a:t>10 gallon reservoir </a:t>
            </a:r>
          </a:p>
          <a:p>
            <a:r>
              <a:rPr lang="en-US" dirty="0" smtClean="0"/>
              <a:t>Pumps:</a:t>
            </a:r>
          </a:p>
          <a:p>
            <a:pPr lvl="1"/>
            <a:r>
              <a:rPr lang="en-US" dirty="0" smtClean="0"/>
              <a:t>Submersible </a:t>
            </a:r>
          </a:p>
          <a:p>
            <a:pPr lvl="1"/>
            <a:r>
              <a:rPr lang="en-US" dirty="0" smtClean="0"/>
              <a:t>12v .4A water pump</a:t>
            </a:r>
          </a:p>
          <a:p>
            <a:pPr lvl="1"/>
            <a:r>
              <a:rPr lang="en-US" dirty="0" smtClean="0"/>
              <a:t>STATIC LIFT of 3m</a:t>
            </a:r>
          </a:p>
          <a:p>
            <a:pPr lvl="1"/>
            <a:r>
              <a:rPr lang="en-US" dirty="0" smtClean="0"/>
              <a:t>240 liter/hour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52" y="1611984"/>
            <a:ext cx="2843174" cy="255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9" y="3193948"/>
            <a:ext cx="3463003" cy="25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72955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Poor Richard" panose="02080502050505020702" pitchFamily="18" charset="0"/>
              </a:rPr>
              <a:t>Moisture Sensors</a:t>
            </a:r>
            <a:endParaRPr lang="en-US" sz="5400" dirty="0">
              <a:latin typeface="Poor Richard" panose="02080502050505020702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591480" cy="3424107"/>
          </a:xfrm>
        </p:spPr>
        <p:txBody>
          <a:bodyPr/>
          <a:lstStyle/>
          <a:p>
            <a:r>
              <a:rPr lang="en-US" dirty="0" smtClean="0"/>
              <a:t>3.3v~5V in</a:t>
            </a:r>
          </a:p>
          <a:p>
            <a:r>
              <a:rPr lang="en-US" dirty="0" smtClean="0"/>
              <a:t>Choice of analog or digital out</a:t>
            </a:r>
          </a:p>
          <a:p>
            <a:pPr lvl="1"/>
            <a:r>
              <a:rPr lang="en-US" dirty="0" smtClean="0"/>
              <a:t>Digital:</a:t>
            </a:r>
          </a:p>
          <a:p>
            <a:pPr lvl="2"/>
            <a:r>
              <a:rPr lang="en-US" dirty="0" smtClean="0"/>
              <a:t>Trim pot for switching level</a:t>
            </a:r>
          </a:p>
          <a:p>
            <a:pPr lvl="2"/>
            <a:r>
              <a:rPr lang="en-US" dirty="0" smtClean="0"/>
              <a:t>Lm393 comparator</a:t>
            </a:r>
          </a:p>
          <a:p>
            <a:pPr lvl="1"/>
            <a:r>
              <a:rPr lang="en-US" dirty="0" smtClean="0"/>
              <a:t>Analog:</a:t>
            </a:r>
          </a:p>
          <a:p>
            <a:pPr lvl="2"/>
            <a:r>
              <a:rPr lang="en-US" dirty="0" smtClean="0"/>
              <a:t>Voltage out of 0~4.2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828800"/>
            <a:ext cx="3894056" cy="36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74321"/>
            <a:ext cx="10364451" cy="1362456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SENSOR TESTS</a:t>
            </a:r>
            <a:endParaRPr lang="en-US" sz="6600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745582"/>
            <a:ext cx="4100987" cy="1460658"/>
          </a:xfrm>
        </p:spPr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ANAlog</a:t>
            </a:r>
            <a:r>
              <a:rPr lang="en-US" dirty="0" smtClean="0"/>
              <a:t> for accuracy</a:t>
            </a:r>
          </a:p>
          <a:p>
            <a:r>
              <a:rPr lang="en-US" dirty="0" smtClean="0"/>
              <a:t>Wide range meant it was not necessary for an amplifier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24545"/>
              </p:ext>
            </p:extLst>
          </p:nvPr>
        </p:nvGraphicFramePr>
        <p:xfrm>
          <a:off x="5820075" y="1951911"/>
          <a:ext cx="4632960" cy="3755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8240"/>
                <a:gridCol w="1158240"/>
                <a:gridCol w="1158240"/>
                <a:gridCol w="1158240"/>
              </a:tblGrid>
              <a:tr h="469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DRY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MOIST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WATER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 row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SENSOR 12bit         Micro </a:t>
                      </a:r>
                      <a:r>
                        <a:rPr lang="en-US" sz="1600" u="none" strike="noStrike" dirty="0" smtClean="0">
                          <a:effectLst/>
                        </a:rPr>
                        <a:t>output</a:t>
                      </a:r>
                    </a:p>
                    <a:p>
                      <a:pPr algn="ctr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3235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3279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3166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3229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Mean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3127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1810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1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0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Fac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512</TotalTime>
  <Words>584</Words>
  <Application>Microsoft Office PowerPoint</Application>
  <PresentationFormat>Widescreen</PresentationFormat>
  <Paragraphs>159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51" baseType="lpstr">
      <vt:lpstr>Arial Unicode MS</vt:lpstr>
      <vt:lpstr>Yu Mincho Light</vt:lpstr>
      <vt:lpstr>Aparajita</vt:lpstr>
      <vt:lpstr>Arial</vt:lpstr>
      <vt:lpstr>Baskerville Old Face</vt:lpstr>
      <vt:lpstr>Berlin Sans FB Demi</vt:lpstr>
      <vt:lpstr>Bernard MT Condensed</vt:lpstr>
      <vt:lpstr>Calibri</vt:lpstr>
      <vt:lpstr>Calibri Light</vt:lpstr>
      <vt:lpstr>Century Gothic</vt:lpstr>
      <vt:lpstr>Century Schoolbook</vt:lpstr>
      <vt:lpstr>Corbel</vt:lpstr>
      <vt:lpstr>Felix Titling</vt:lpstr>
      <vt:lpstr>Garamond</vt:lpstr>
      <vt:lpstr>Nyala</vt:lpstr>
      <vt:lpstr>Poor Richard</vt:lpstr>
      <vt:lpstr>Trebuchet MS</vt:lpstr>
      <vt:lpstr>Tw Cen MT</vt:lpstr>
      <vt:lpstr>Wingdings</vt:lpstr>
      <vt:lpstr>Wingdings 3</vt:lpstr>
      <vt:lpstr>Droplet</vt:lpstr>
      <vt:lpstr>Ion</vt:lpstr>
      <vt:lpstr>Vapor Trail</vt:lpstr>
      <vt:lpstr>Ion Boardroom</vt:lpstr>
      <vt:lpstr>Parallax</vt:lpstr>
      <vt:lpstr>Organic</vt:lpstr>
      <vt:lpstr>Facet</vt:lpstr>
      <vt:lpstr>Circuit</vt:lpstr>
      <vt:lpstr>Feathered</vt:lpstr>
      <vt:lpstr>Celestial</vt:lpstr>
      <vt:lpstr>GROWINATOR</vt:lpstr>
      <vt:lpstr>What is Hydroponics?</vt:lpstr>
      <vt:lpstr>PowerPoint Presentation</vt:lpstr>
      <vt:lpstr>Nutrients</vt:lpstr>
      <vt:lpstr>Problem Statement</vt:lpstr>
      <vt:lpstr>The System</vt:lpstr>
      <vt:lpstr>WATER SYSTEM</vt:lpstr>
      <vt:lpstr>Moisture Sensors</vt:lpstr>
      <vt:lpstr>SENSOR TESTS</vt:lpstr>
      <vt:lpstr>LIGHTING SYSTEM</vt:lpstr>
      <vt:lpstr>WAVELENGTH</vt:lpstr>
      <vt:lpstr>HEAT CONCERNS And Light output</vt:lpstr>
      <vt:lpstr>POWER:</vt:lpstr>
      <vt:lpstr>POWER REASONING:</vt:lpstr>
      <vt:lpstr>Schematic</vt:lpstr>
      <vt:lpstr>BOARD LAYOUT</vt:lpstr>
      <vt:lpstr>PIN ASSIGNMENTS And Switch choices</vt:lpstr>
      <vt:lpstr>Programming </vt:lpstr>
      <vt:lpstr>Programming COntinued</vt:lpstr>
      <vt:lpstr>Ethical Concerns:</vt:lpstr>
      <vt:lpstr>THANK YOU for Your Time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hydroponics</dc:title>
  <dc:creator>Zach Blanchard</dc:creator>
  <cp:lastModifiedBy>Zach Blanchard</cp:lastModifiedBy>
  <cp:revision>59</cp:revision>
  <dcterms:created xsi:type="dcterms:W3CDTF">2016-04-11T13:15:42Z</dcterms:created>
  <dcterms:modified xsi:type="dcterms:W3CDTF">2016-04-20T12:53:49Z</dcterms:modified>
</cp:coreProperties>
</file>